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72" r:id="rId2"/>
    <p:sldId id="285" r:id="rId3"/>
    <p:sldId id="301" r:id="rId4"/>
    <p:sldId id="310" r:id="rId5"/>
    <p:sldId id="308" r:id="rId6"/>
    <p:sldId id="309" r:id="rId7"/>
    <p:sldId id="302" r:id="rId8"/>
    <p:sldId id="311" r:id="rId9"/>
    <p:sldId id="303" r:id="rId10"/>
    <p:sldId id="312" r:id="rId11"/>
    <p:sldId id="304" r:id="rId12"/>
    <p:sldId id="306" r:id="rId13"/>
    <p:sldId id="307" r:id="rId14"/>
    <p:sldId id="300" r:id="rId15"/>
    <p:sldId id="305"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2800"/>
    <a:srgbClr val="996600"/>
    <a:srgbClr val="CCFFFF"/>
    <a:srgbClr val="002776"/>
    <a:srgbClr val="A50021"/>
    <a:srgbClr val="66FFFF"/>
    <a:srgbClr val="00FFFF"/>
    <a:srgbClr val="993300"/>
    <a:srgbClr val="000022"/>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2" autoAdjust="0"/>
    <p:restoredTop sz="94586"/>
  </p:normalViewPr>
  <p:slideViewPr>
    <p:cSldViewPr snapToGrid="0">
      <p:cViewPr varScale="1">
        <p:scale>
          <a:sx n="104" d="100"/>
          <a:sy n="104" d="100"/>
        </p:scale>
        <p:origin x="376" y="2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7FAC36-3D94-E346-A4D3-772E69BDBE1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CF77-ACFA-B94B-91F5-914432E6E3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9A8E27B-7C77-CC41-A39D-023AFAB36DE6}" type="datetimeFigureOut">
              <a:rPr lang="en-US" smtClean="0"/>
              <a:t>12/10/22</a:t>
            </a:fld>
            <a:endParaRPr lang="en-US"/>
          </a:p>
        </p:txBody>
      </p:sp>
      <p:sp>
        <p:nvSpPr>
          <p:cNvPr id="4" name="Footer Placeholder 3">
            <a:extLst>
              <a:ext uri="{FF2B5EF4-FFF2-40B4-BE49-F238E27FC236}">
                <a16:creationId xmlns:a16="http://schemas.microsoft.com/office/drawing/2014/main" id="{3C4321A4-F51E-1048-AB83-FF2039DBFC0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14E9F1-3DF8-7846-80D4-E03BF10B0CB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85FB1BB-AEB7-CA41-9E6F-0F3EC450C625}" type="slidenum">
              <a:rPr lang="en-US" smtClean="0"/>
              <a:t>‹#›</a:t>
            </a:fld>
            <a:endParaRPr lang="en-US"/>
          </a:p>
        </p:txBody>
      </p:sp>
    </p:spTree>
    <p:extLst>
      <p:ext uri="{BB962C8B-B14F-4D97-AF65-F5344CB8AC3E}">
        <p14:creationId xmlns:p14="http://schemas.microsoft.com/office/powerpoint/2010/main" val="2058014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1A0D81E-2DE2-F343-8052-0205F439FE59}" type="datetimeFigureOut">
              <a:rPr lang="en-US" smtClean="0"/>
              <a:t>12/10/22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6C666FD-F8D3-E647-945C-2D766258BE77}" type="slidenum">
              <a:rPr lang="en-US" smtClean="0"/>
              <a:t>‹#›</a:t>
            </a:fld>
            <a:endParaRPr lang="en-US"/>
          </a:p>
        </p:txBody>
      </p:sp>
    </p:spTree>
    <p:extLst>
      <p:ext uri="{BB962C8B-B14F-4D97-AF65-F5344CB8AC3E}">
        <p14:creationId xmlns:p14="http://schemas.microsoft.com/office/powerpoint/2010/main" val="245957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a:t>
            </a:fld>
            <a:endParaRPr lang="en-US"/>
          </a:p>
        </p:txBody>
      </p:sp>
    </p:spTree>
    <p:extLst>
      <p:ext uri="{BB962C8B-B14F-4D97-AF65-F5344CB8AC3E}">
        <p14:creationId xmlns:p14="http://schemas.microsoft.com/office/powerpoint/2010/main" val="270381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10</a:t>
            </a:fld>
            <a:endParaRPr lang="en-US"/>
          </a:p>
        </p:txBody>
      </p:sp>
    </p:spTree>
    <p:extLst>
      <p:ext uri="{BB962C8B-B14F-4D97-AF65-F5344CB8AC3E}">
        <p14:creationId xmlns:p14="http://schemas.microsoft.com/office/powerpoint/2010/main" val="167852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11</a:t>
            </a:fld>
            <a:endParaRPr lang="en-US"/>
          </a:p>
        </p:txBody>
      </p:sp>
    </p:spTree>
    <p:extLst>
      <p:ext uri="{BB962C8B-B14F-4D97-AF65-F5344CB8AC3E}">
        <p14:creationId xmlns:p14="http://schemas.microsoft.com/office/powerpoint/2010/main" val="38461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12</a:t>
            </a:fld>
            <a:endParaRPr lang="en-US"/>
          </a:p>
        </p:txBody>
      </p:sp>
    </p:spTree>
    <p:extLst>
      <p:ext uri="{BB962C8B-B14F-4D97-AF65-F5344CB8AC3E}">
        <p14:creationId xmlns:p14="http://schemas.microsoft.com/office/powerpoint/2010/main" val="998491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13</a:t>
            </a:fld>
            <a:endParaRPr lang="en-US"/>
          </a:p>
        </p:txBody>
      </p:sp>
    </p:spTree>
    <p:extLst>
      <p:ext uri="{BB962C8B-B14F-4D97-AF65-F5344CB8AC3E}">
        <p14:creationId xmlns:p14="http://schemas.microsoft.com/office/powerpoint/2010/main" val="345338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14</a:t>
            </a:fld>
            <a:endParaRPr lang="en-US"/>
          </a:p>
        </p:txBody>
      </p:sp>
    </p:spTree>
    <p:extLst>
      <p:ext uri="{BB962C8B-B14F-4D97-AF65-F5344CB8AC3E}">
        <p14:creationId xmlns:p14="http://schemas.microsoft.com/office/powerpoint/2010/main" val="2955112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15</a:t>
            </a:fld>
            <a:endParaRPr lang="en-US"/>
          </a:p>
        </p:txBody>
      </p:sp>
    </p:spTree>
    <p:extLst>
      <p:ext uri="{BB962C8B-B14F-4D97-AF65-F5344CB8AC3E}">
        <p14:creationId xmlns:p14="http://schemas.microsoft.com/office/powerpoint/2010/main" val="180677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2</a:t>
            </a:fld>
            <a:endParaRPr lang="en-US"/>
          </a:p>
        </p:txBody>
      </p:sp>
    </p:spTree>
    <p:extLst>
      <p:ext uri="{BB962C8B-B14F-4D97-AF65-F5344CB8AC3E}">
        <p14:creationId xmlns:p14="http://schemas.microsoft.com/office/powerpoint/2010/main" val="398779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3</a:t>
            </a:fld>
            <a:endParaRPr lang="en-US"/>
          </a:p>
        </p:txBody>
      </p:sp>
    </p:spTree>
    <p:extLst>
      <p:ext uri="{BB962C8B-B14F-4D97-AF65-F5344CB8AC3E}">
        <p14:creationId xmlns:p14="http://schemas.microsoft.com/office/powerpoint/2010/main" val="206629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4</a:t>
            </a:fld>
            <a:endParaRPr lang="en-US"/>
          </a:p>
        </p:txBody>
      </p:sp>
    </p:spTree>
    <p:extLst>
      <p:ext uri="{BB962C8B-B14F-4D97-AF65-F5344CB8AC3E}">
        <p14:creationId xmlns:p14="http://schemas.microsoft.com/office/powerpoint/2010/main" val="24788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5</a:t>
            </a:fld>
            <a:endParaRPr lang="en-US"/>
          </a:p>
        </p:txBody>
      </p:sp>
    </p:spTree>
    <p:extLst>
      <p:ext uri="{BB962C8B-B14F-4D97-AF65-F5344CB8AC3E}">
        <p14:creationId xmlns:p14="http://schemas.microsoft.com/office/powerpoint/2010/main" val="1241238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6</a:t>
            </a:fld>
            <a:endParaRPr lang="en-US"/>
          </a:p>
        </p:txBody>
      </p:sp>
    </p:spTree>
    <p:extLst>
      <p:ext uri="{BB962C8B-B14F-4D97-AF65-F5344CB8AC3E}">
        <p14:creationId xmlns:p14="http://schemas.microsoft.com/office/powerpoint/2010/main" val="358011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7</a:t>
            </a:fld>
            <a:endParaRPr lang="en-US"/>
          </a:p>
        </p:txBody>
      </p:sp>
    </p:spTree>
    <p:extLst>
      <p:ext uri="{BB962C8B-B14F-4D97-AF65-F5344CB8AC3E}">
        <p14:creationId xmlns:p14="http://schemas.microsoft.com/office/powerpoint/2010/main" val="258120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8</a:t>
            </a:fld>
            <a:endParaRPr lang="en-US"/>
          </a:p>
        </p:txBody>
      </p:sp>
    </p:spTree>
    <p:extLst>
      <p:ext uri="{BB962C8B-B14F-4D97-AF65-F5344CB8AC3E}">
        <p14:creationId xmlns:p14="http://schemas.microsoft.com/office/powerpoint/2010/main" val="216895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9</a:t>
            </a:fld>
            <a:endParaRPr lang="en-US"/>
          </a:p>
        </p:txBody>
      </p:sp>
    </p:spTree>
    <p:extLst>
      <p:ext uri="{BB962C8B-B14F-4D97-AF65-F5344CB8AC3E}">
        <p14:creationId xmlns:p14="http://schemas.microsoft.com/office/powerpoint/2010/main" val="384484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12/10/22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0093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12/10/22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37674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12/10/22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69181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28600" y="1280160"/>
            <a:ext cx="8698230" cy="54413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DCA548-3128-4156-934E-086DD6725C1A}" type="datetimeFigureOut">
              <a:rPr lang="en-US" smtClean="0"/>
              <a:t>12/10/22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07218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DCA548-3128-4156-934E-086DD6725C1A}" type="datetimeFigureOut">
              <a:rPr lang="en-US" smtClean="0"/>
              <a:t>12/10/22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404093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0160"/>
            <a:ext cx="3886200" cy="5441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80160"/>
            <a:ext cx="3886200" cy="5441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CA548-3128-4156-934E-086DD6725C1A}" type="datetimeFigureOut">
              <a:rPr lang="en-US" smtClean="0"/>
              <a:t>12/10/22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418689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CA548-3128-4156-934E-086DD6725C1A}" type="datetimeFigureOut">
              <a:rPr lang="en-US" smtClean="0"/>
              <a:t>12/10/22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79910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DCA548-3128-4156-934E-086DD6725C1A}" type="datetimeFigureOut">
              <a:rPr lang="en-US" smtClean="0"/>
              <a:t>12/10/22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43230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CA548-3128-4156-934E-086DD6725C1A}" type="datetimeFigureOut">
              <a:rPr lang="en-US" smtClean="0"/>
              <a:t>12/10/22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F346A-B3AD-4FCB-9011-4B5E7934A958}" type="slidenum">
              <a:rPr lang="en-US" smtClean="0"/>
              <a:t>‹#›</a:t>
            </a:fld>
            <a:endParaRPr lang="en-US"/>
          </a:p>
        </p:txBody>
      </p:sp>
      <p:sp>
        <p:nvSpPr>
          <p:cNvPr id="5" name="TextBox 4">
            <a:extLst>
              <a:ext uri="{FF2B5EF4-FFF2-40B4-BE49-F238E27FC236}">
                <a16:creationId xmlns:a16="http://schemas.microsoft.com/office/drawing/2014/main" id="{76407F71-8E19-814D-A812-16A8D1893456}"/>
              </a:ext>
            </a:extLst>
          </p:cNvPr>
          <p:cNvSpPr txBox="1"/>
          <p:nvPr userDrawn="1"/>
        </p:nvSpPr>
        <p:spPr>
          <a:xfrm>
            <a:off x="3093720" y="716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058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12/10/22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95887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12/10/22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1227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CA548-3128-4156-934E-086DD6725C1A}" type="datetimeFigureOut">
              <a:rPr lang="en-US" smtClean="0"/>
              <a:t>12/10/22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F346A-B3AD-4FCB-9011-4B5E7934A958}" type="slidenum">
              <a:rPr lang="en-US" smtClean="0"/>
              <a:t>‹#›</a:t>
            </a:fld>
            <a:endParaRPr lang="en-US"/>
          </a:p>
        </p:txBody>
      </p:sp>
      <p:grpSp>
        <p:nvGrpSpPr>
          <p:cNvPr id="7" name="Group 6">
            <a:extLst>
              <a:ext uri="{FF2B5EF4-FFF2-40B4-BE49-F238E27FC236}">
                <a16:creationId xmlns:a16="http://schemas.microsoft.com/office/drawing/2014/main" id="{65487A9A-3D4F-DD48-9071-4345755210CD}"/>
              </a:ext>
            </a:extLst>
          </p:cNvPr>
          <p:cNvGrpSpPr/>
          <p:nvPr userDrawn="1"/>
        </p:nvGrpSpPr>
        <p:grpSpPr>
          <a:xfrm>
            <a:off x="7620" y="0"/>
            <a:ext cx="9144000" cy="6858000"/>
            <a:chOff x="10160" y="0"/>
            <a:chExt cx="12192000" cy="6858000"/>
          </a:xfrm>
        </p:grpSpPr>
        <p:sp>
          <p:nvSpPr>
            <p:cNvPr id="8" name="Rectangle 7">
              <a:extLst>
                <a:ext uri="{FF2B5EF4-FFF2-40B4-BE49-F238E27FC236}">
                  <a16:creationId xmlns:a16="http://schemas.microsoft.com/office/drawing/2014/main" id="{284B9C77-3224-A444-B613-5091FE1CF787}"/>
                </a:ext>
              </a:extLst>
            </p:cNvPr>
            <p:cNvSpPr/>
            <p:nvPr/>
          </p:nvSpPr>
          <p:spPr>
            <a:xfrm>
              <a:off x="10160" y="0"/>
              <a:ext cx="12192000" cy="685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D18D869-FFF8-E04B-A1C8-43A8046216B8}"/>
                </a:ext>
              </a:extLst>
            </p:cNvPr>
            <p:cNvSpPr/>
            <p:nvPr/>
          </p:nvSpPr>
          <p:spPr>
            <a:xfrm>
              <a:off x="314960" y="274320"/>
              <a:ext cx="11612880" cy="894080"/>
            </a:xfrm>
            <a:prstGeom prst="rect">
              <a:avLst/>
            </a:prstGeom>
            <a:solidFill>
              <a:srgbClr val="5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F5D305F-8E4B-A94B-A7C0-739F594A5FA2}"/>
                </a:ext>
              </a:extLst>
            </p:cNvPr>
            <p:cNvSpPr/>
            <p:nvPr/>
          </p:nvSpPr>
          <p:spPr>
            <a:xfrm>
              <a:off x="426720" y="375920"/>
              <a:ext cx="1135888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640FFAC-F7E2-BA45-AB33-4E6D7CB81E30}"/>
                </a:ext>
              </a:extLst>
            </p:cNvPr>
            <p:cNvSpPr txBox="1"/>
            <p:nvPr/>
          </p:nvSpPr>
          <p:spPr>
            <a:xfrm>
              <a:off x="426720" y="489436"/>
              <a:ext cx="10438129" cy="461665"/>
            </a:xfrm>
            <a:prstGeom prst="rect">
              <a:avLst/>
            </a:prstGeom>
            <a:noFill/>
          </p:spPr>
          <p:txBody>
            <a:bodyPr wrap="square" rtlCol="0">
              <a:spAutoFit/>
            </a:bodyPr>
            <a:lstStyle/>
            <a:p>
              <a:r>
                <a:rPr lang="en-US" sz="2400" b="1" dirty="0">
                  <a:solidFill>
                    <a:srgbClr val="FFFFE1"/>
                  </a:solidFill>
                  <a:latin typeface="Times" pitchFamily="2" charset="0"/>
                </a:rPr>
                <a:t>GENESIS:  Lesson 11 (Chapters 18-19)</a:t>
              </a:r>
            </a:p>
          </p:txBody>
        </p:sp>
      </p:grpSp>
      <p:sp>
        <p:nvSpPr>
          <p:cNvPr id="12" name="Rectangle 11">
            <a:extLst>
              <a:ext uri="{FF2B5EF4-FFF2-40B4-BE49-F238E27FC236}">
                <a16:creationId xmlns:a16="http://schemas.microsoft.com/office/drawing/2014/main" id="{F6A39A38-CB8F-5645-BC34-617260DF11C0}"/>
              </a:ext>
            </a:extLst>
          </p:cNvPr>
          <p:cNvSpPr/>
          <p:nvPr userDrawn="1"/>
        </p:nvSpPr>
        <p:spPr>
          <a:xfrm>
            <a:off x="320040" y="1646238"/>
            <a:ext cx="851916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31CD95F7-179B-5144-910D-9871A30FB6A2}"/>
              </a:ext>
            </a:extLst>
          </p:cNvPr>
          <p:cNvSpPr txBox="1"/>
          <p:nvPr userDrawn="1"/>
        </p:nvSpPr>
        <p:spPr>
          <a:xfrm>
            <a:off x="8052435" y="593452"/>
            <a:ext cx="781050" cy="276999"/>
          </a:xfrm>
          <a:prstGeom prst="rect">
            <a:avLst/>
          </a:prstGeom>
          <a:noFill/>
        </p:spPr>
        <p:txBody>
          <a:bodyPr wrap="square" rtlCol="0">
            <a:spAutoFit/>
          </a:bodyPr>
          <a:lstStyle/>
          <a:p>
            <a:r>
              <a:rPr lang="en-US" sz="1200" dirty="0">
                <a:solidFill>
                  <a:schemeClr val="bg1"/>
                </a:solidFill>
                <a:latin typeface="Times" pitchFamily="2" charset="0"/>
              </a:rPr>
              <a:t>Quarter 1</a:t>
            </a:r>
          </a:p>
        </p:txBody>
      </p:sp>
    </p:spTree>
    <p:extLst>
      <p:ext uri="{BB962C8B-B14F-4D97-AF65-F5344CB8AC3E}">
        <p14:creationId xmlns:p14="http://schemas.microsoft.com/office/powerpoint/2010/main" val="2147107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3174E-FAA2-E44B-BE3D-2E054496F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447" y="857250"/>
            <a:ext cx="5143500" cy="5143500"/>
          </a:xfrm>
          <a:prstGeom prst="rect">
            <a:avLst/>
          </a:prstGeom>
        </p:spPr>
      </p:pic>
      <p:sp>
        <p:nvSpPr>
          <p:cNvPr id="4" name="TextBox 3">
            <a:extLst>
              <a:ext uri="{FF2B5EF4-FFF2-40B4-BE49-F238E27FC236}">
                <a16:creationId xmlns:a16="http://schemas.microsoft.com/office/drawing/2014/main" id="{F15C078D-9997-BA4C-93C5-0EB5A75597FD}"/>
              </a:ext>
            </a:extLst>
          </p:cNvPr>
          <p:cNvSpPr txBox="1"/>
          <p:nvPr/>
        </p:nvSpPr>
        <p:spPr>
          <a:xfrm>
            <a:off x="232813" y="4367964"/>
            <a:ext cx="7025269" cy="1431161"/>
          </a:xfrm>
          <a:prstGeom prst="rect">
            <a:avLst/>
          </a:prstGeom>
          <a:noFill/>
        </p:spPr>
        <p:txBody>
          <a:bodyPr wrap="square" rtlCol="0">
            <a:spAutoFit/>
          </a:bodyPr>
          <a:lstStyle/>
          <a:p>
            <a:r>
              <a:rPr lang="en-US" sz="5400" dirty="0">
                <a:solidFill>
                  <a:schemeClr val="bg1"/>
                </a:solidFill>
                <a:latin typeface="Times" pitchFamily="2" charset="0"/>
              </a:rPr>
              <a:t>GENESIS</a:t>
            </a:r>
          </a:p>
          <a:p>
            <a:r>
              <a:rPr lang="en-US" sz="3300" i="1" dirty="0">
                <a:solidFill>
                  <a:schemeClr val="bg1"/>
                </a:solidFill>
                <a:latin typeface="Times" pitchFamily="2" charset="0"/>
              </a:rPr>
              <a:t>”In the beginning God…”</a:t>
            </a:r>
          </a:p>
        </p:txBody>
      </p:sp>
    </p:spTree>
    <p:extLst>
      <p:ext uri="{BB962C8B-B14F-4D97-AF65-F5344CB8AC3E}">
        <p14:creationId xmlns:p14="http://schemas.microsoft.com/office/powerpoint/2010/main" val="291338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200" b="1" dirty="0">
                <a:solidFill>
                  <a:srgbClr val="502800"/>
                </a:solidFill>
              </a:rPr>
              <a:t>Sodom and Gomorrah are Destroyed  </a:t>
            </a:r>
            <a:r>
              <a:rPr lang="en-US" sz="3200" b="1" dirty="0">
                <a:solidFill>
                  <a:srgbClr val="C00000"/>
                </a:solidFill>
              </a:rPr>
              <a:t>Genesis 19:1-29</a:t>
            </a:r>
          </a:p>
          <a:p>
            <a:pPr>
              <a:buFont typeface="Symbol" pitchFamily="2" charset="2"/>
              <a:buChar char="·"/>
            </a:pPr>
            <a:r>
              <a:rPr lang="en-US" altLang="zh-CN" b="1" dirty="0">
                <a:solidFill>
                  <a:srgbClr val="502800"/>
                </a:solidFill>
              </a:rPr>
              <a:t>The angels lead Lot out and instruct him to flee  </a:t>
            </a:r>
            <a:r>
              <a:rPr lang="en-US" altLang="zh-CN" b="1" dirty="0">
                <a:solidFill>
                  <a:srgbClr val="C00000"/>
                </a:solidFill>
              </a:rPr>
              <a:t>Genesis 19:12-22</a:t>
            </a:r>
          </a:p>
          <a:p>
            <a:pPr lvl="1">
              <a:buFont typeface="Symbol" pitchFamily="2" charset="2"/>
              <a:buChar char="·"/>
            </a:pPr>
            <a:r>
              <a:rPr lang="en-US" altLang="zh-CN" b="1" dirty="0">
                <a:solidFill>
                  <a:srgbClr val="502800"/>
                </a:solidFill>
              </a:rPr>
              <a:t>Take any he has out of the city.  His sons-in-law think he is joking</a:t>
            </a:r>
          </a:p>
          <a:p>
            <a:pPr lvl="1">
              <a:buFont typeface="Symbol" pitchFamily="2" charset="2"/>
              <a:buChar char="·"/>
            </a:pPr>
            <a:r>
              <a:rPr lang="en-US" altLang="zh-CN" b="1" dirty="0">
                <a:solidFill>
                  <a:srgbClr val="502800"/>
                </a:solidFill>
              </a:rPr>
              <a:t>The angels show mercy to Lot and lead them out</a:t>
            </a:r>
          </a:p>
          <a:p>
            <a:pPr lvl="1">
              <a:buFont typeface="Symbol" pitchFamily="2" charset="2"/>
              <a:buChar char="·"/>
            </a:pPr>
            <a:r>
              <a:rPr lang="en-US" altLang="zh-CN" b="1" dirty="0">
                <a:solidFill>
                  <a:srgbClr val="502800"/>
                </a:solidFill>
              </a:rPr>
              <a:t>They cannot do anything until Lot reaches his destination</a:t>
            </a:r>
          </a:p>
          <a:p>
            <a:pPr>
              <a:buFont typeface="Symbol" pitchFamily="2" charset="2"/>
              <a:buChar char="·"/>
            </a:pPr>
            <a:r>
              <a:rPr lang="en-US" altLang="zh-CN" b="1" dirty="0">
                <a:solidFill>
                  <a:srgbClr val="502800"/>
                </a:solidFill>
              </a:rPr>
              <a:t>God overthrows the cities and all the plain  </a:t>
            </a:r>
            <a:r>
              <a:rPr lang="en-US" altLang="zh-CN" b="1" dirty="0">
                <a:solidFill>
                  <a:srgbClr val="C00000"/>
                </a:solidFill>
              </a:rPr>
              <a:t>Genesis 19:23-29</a:t>
            </a:r>
          </a:p>
          <a:p>
            <a:pPr lvl="1">
              <a:buFont typeface="Symbol" pitchFamily="2" charset="2"/>
              <a:buChar char="·"/>
            </a:pPr>
            <a:r>
              <a:rPr lang="en-US" altLang="zh-CN" b="1" dirty="0">
                <a:solidFill>
                  <a:srgbClr val="502800"/>
                </a:solidFill>
              </a:rPr>
              <a:t>Remember Lot’s wife – don’t think about what you are leaving behind </a:t>
            </a:r>
            <a:r>
              <a:rPr lang="en-US" altLang="zh-CN" b="1" dirty="0">
                <a:solidFill>
                  <a:srgbClr val="C00000"/>
                </a:solidFill>
              </a:rPr>
              <a:t>(Luke 17:22-37 /  Matthew 24:15-18)</a:t>
            </a:r>
          </a:p>
        </p:txBody>
      </p:sp>
    </p:spTree>
    <p:extLst>
      <p:ext uri="{BB962C8B-B14F-4D97-AF65-F5344CB8AC3E}">
        <p14:creationId xmlns:p14="http://schemas.microsoft.com/office/powerpoint/2010/main" val="193192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lnSpcReduction="10000"/>
          </a:bodyPr>
          <a:lstStyle/>
          <a:p>
            <a:pPr marL="0" indent="0">
              <a:buNone/>
            </a:pPr>
            <a:r>
              <a:rPr lang="en-US" sz="3200" b="1" dirty="0">
                <a:solidFill>
                  <a:srgbClr val="502800"/>
                </a:solidFill>
              </a:rPr>
              <a:t>Sodom and ”righteous Lot”</a:t>
            </a:r>
          </a:p>
          <a:p>
            <a:pPr marL="0" indent="0">
              <a:buNone/>
            </a:pPr>
            <a:r>
              <a:rPr lang="en-US" b="1" dirty="0">
                <a:solidFill>
                  <a:srgbClr val="502800"/>
                </a:solidFill>
              </a:rPr>
              <a:t>[</a:t>
            </a:r>
            <a:r>
              <a:rPr lang="en-US" b="1" dirty="0">
                <a:solidFill>
                  <a:srgbClr val="C00000"/>
                </a:solidFill>
              </a:rPr>
              <a:t>2Peter 2:6-9 </a:t>
            </a:r>
            <a:r>
              <a:rPr lang="en-US" b="1" dirty="0">
                <a:solidFill>
                  <a:srgbClr val="502800"/>
                </a:solidFill>
              </a:rPr>
              <a:t>KJV] 6 And turning the cities of Sodom and </a:t>
            </a:r>
            <a:r>
              <a:rPr lang="en-US" b="1" dirty="0" err="1">
                <a:solidFill>
                  <a:srgbClr val="502800"/>
                </a:solidFill>
              </a:rPr>
              <a:t>Gomorrha</a:t>
            </a:r>
            <a:r>
              <a:rPr lang="en-US" b="1" dirty="0">
                <a:solidFill>
                  <a:srgbClr val="502800"/>
                </a:solidFill>
              </a:rPr>
              <a:t> into ashes condemned [them] with an overthrow, making [them] an ensample unto those that after should live ungodly; </a:t>
            </a:r>
            <a:r>
              <a:rPr lang="en-US" b="1" u="sng" dirty="0">
                <a:solidFill>
                  <a:srgbClr val="502800"/>
                </a:solidFill>
              </a:rPr>
              <a:t>7 And delivered just Lot, vexed with the filthy conversation of the wicked: 8 (For that righteous man dwelling among them, in seeing and hearing, vexed [his] righteous soul from day to day with [their] unlawful deeds;) 9 The Lord </a:t>
            </a:r>
            <a:r>
              <a:rPr lang="en-US" b="1" u="sng" dirty="0" err="1">
                <a:solidFill>
                  <a:srgbClr val="502800"/>
                </a:solidFill>
              </a:rPr>
              <a:t>knoweth</a:t>
            </a:r>
            <a:r>
              <a:rPr lang="en-US" b="1" u="sng" dirty="0">
                <a:solidFill>
                  <a:srgbClr val="502800"/>
                </a:solidFill>
              </a:rPr>
              <a:t> how to deliver the godly</a:t>
            </a:r>
            <a:r>
              <a:rPr lang="en-US" b="1" dirty="0">
                <a:solidFill>
                  <a:srgbClr val="502800"/>
                </a:solidFill>
              </a:rPr>
              <a:t> out of temptations, and to reserve the unjust unto the day of judgment to be punished:</a:t>
            </a:r>
            <a:endParaRPr lang="en-US" sz="2000" b="1" dirty="0">
              <a:solidFill>
                <a:srgbClr val="502800"/>
              </a:solidFill>
            </a:endParaRPr>
          </a:p>
          <a:p>
            <a:pPr lvl="1"/>
            <a:r>
              <a:rPr lang="en-US" b="1" dirty="0">
                <a:solidFill>
                  <a:srgbClr val="502800"/>
                </a:solidFill>
              </a:rPr>
              <a:t>Just Lot</a:t>
            </a:r>
            <a:endParaRPr lang="en-US" sz="1800" b="1" dirty="0">
              <a:solidFill>
                <a:srgbClr val="502800"/>
              </a:solidFill>
            </a:endParaRPr>
          </a:p>
          <a:p>
            <a:pPr lvl="1"/>
            <a:r>
              <a:rPr lang="en-US" b="1" dirty="0">
                <a:solidFill>
                  <a:srgbClr val="502800"/>
                </a:solidFill>
              </a:rPr>
              <a:t>That righteous man</a:t>
            </a:r>
            <a:endParaRPr lang="en-US" sz="1800" b="1" dirty="0">
              <a:solidFill>
                <a:srgbClr val="502800"/>
              </a:solidFill>
            </a:endParaRPr>
          </a:p>
          <a:p>
            <a:pPr lvl="1"/>
            <a:r>
              <a:rPr lang="en-US" b="1" dirty="0">
                <a:solidFill>
                  <a:srgbClr val="502800"/>
                </a:solidFill>
              </a:rPr>
              <a:t>Vexed with their filthy lives</a:t>
            </a:r>
            <a:endParaRPr lang="en-US" sz="1800" b="1" dirty="0">
              <a:solidFill>
                <a:srgbClr val="502800"/>
              </a:solidFill>
            </a:endParaRPr>
          </a:p>
          <a:p>
            <a:pPr marL="0" indent="0">
              <a:buNone/>
            </a:pPr>
            <a:endParaRPr lang="en-US" sz="3200" b="1" dirty="0">
              <a:solidFill>
                <a:srgbClr val="C00000"/>
              </a:solidFill>
            </a:endParaRPr>
          </a:p>
        </p:txBody>
      </p:sp>
    </p:spTree>
    <p:extLst>
      <p:ext uri="{BB962C8B-B14F-4D97-AF65-F5344CB8AC3E}">
        <p14:creationId xmlns:p14="http://schemas.microsoft.com/office/powerpoint/2010/main" val="223573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200" b="1" dirty="0">
                <a:solidFill>
                  <a:srgbClr val="502800"/>
                </a:solidFill>
              </a:rPr>
              <a:t>Sodom’s Sin</a:t>
            </a:r>
          </a:p>
          <a:p>
            <a:pPr marL="0" indent="0">
              <a:buNone/>
            </a:pPr>
            <a:r>
              <a:rPr lang="en-US" b="1" dirty="0">
                <a:solidFill>
                  <a:srgbClr val="502800"/>
                </a:solidFill>
              </a:rPr>
              <a:t>[</a:t>
            </a:r>
            <a:r>
              <a:rPr lang="en-US" b="1" dirty="0">
                <a:solidFill>
                  <a:srgbClr val="C00000"/>
                </a:solidFill>
              </a:rPr>
              <a:t>Jude 1:7 </a:t>
            </a:r>
            <a:r>
              <a:rPr lang="en-US" b="1" dirty="0">
                <a:solidFill>
                  <a:srgbClr val="502800"/>
                </a:solidFill>
              </a:rPr>
              <a:t>KJV] 7 Even as Sodom and </a:t>
            </a:r>
            <a:r>
              <a:rPr lang="en-US" b="1" dirty="0" err="1">
                <a:solidFill>
                  <a:srgbClr val="502800"/>
                </a:solidFill>
              </a:rPr>
              <a:t>Gomorrha</a:t>
            </a:r>
            <a:r>
              <a:rPr lang="en-US" b="1" dirty="0">
                <a:solidFill>
                  <a:srgbClr val="502800"/>
                </a:solidFill>
              </a:rPr>
              <a:t>, and the cities about them in like manner, </a:t>
            </a:r>
            <a:r>
              <a:rPr lang="en-US" b="1" u="sng" dirty="0">
                <a:solidFill>
                  <a:srgbClr val="502800"/>
                </a:solidFill>
              </a:rPr>
              <a:t>giving themselves over to fornication, and going after strange flesh (unnatural desire – ESV),</a:t>
            </a:r>
            <a:r>
              <a:rPr lang="en-US" b="1" dirty="0">
                <a:solidFill>
                  <a:srgbClr val="502800"/>
                </a:solidFill>
              </a:rPr>
              <a:t> are set forth for an example, suffering the vengeance of eternal fire.</a:t>
            </a:r>
          </a:p>
          <a:p>
            <a:pPr lvl="1"/>
            <a:r>
              <a:rPr lang="en-US" sz="2800" b="1" dirty="0">
                <a:solidFill>
                  <a:srgbClr val="502800"/>
                </a:solidFill>
              </a:rPr>
              <a:t>Fornication</a:t>
            </a:r>
          </a:p>
          <a:p>
            <a:pPr lvl="1"/>
            <a:r>
              <a:rPr lang="en-US" sz="2800" b="1" dirty="0">
                <a:solidFill>
                  <a:srgbClr val="502800"/>
                </a:solidFill>
              </a:rPr>
              <a:t>Going after strange flesh (unnatural desire)  </a:t>
            </a:r>
            <a:r>
              <a:rPr lang="en-US" sz="2800" b="1" dirty="0">
                <a:solidFill>
                  <a:srgbClr val="C00000"/>
                </a:solidFill>
              </a:rPr>
              <a:t>Romans 1:26-27</a:t>
            </a:r>
            <a:r>
              <a:rPr lang="en-US" sz="2800" b="1" dirty="0">
                <a:solidFill>
                  <a:srgbClr val="502800"/>
                </a:solidFill>
              </a:rPr>
              <a:t> “men with men” -&gt; against nature</a:t>
            </a:r>
          </a:p>
          <a:p>
            <a:pPr marL="0" indent="0">
              <a:buNone/>
            </a:pPr>
            <a:r>
              <a:rPr lang="en-US" b="1" dirty="0">
                <a:solidFill>
                  <a:srgbClr val="502800"/>
                </a:solidFill>
              </a:rPr>
              <a:t>Yes, the destruction of Sodom is “in the Old Testament” – but the New Testament agrees that they were wrong, describes why, and holds them up as an example of God’s vengeance – and something to contend against (</a:t>
            </a:r>
            <a:r>
              <a:rPr lang="en-US" b="1" dirty="0">
                <a:solidFill>
                  <a:srgbClr val="C00000"/>
                </a:solidFill>
              </a:rPr>
              <a:t>Jude 3</a:t>
            </a:r>
            <a:r>
              <a:rPr lang="en-US" b="1" dirty="0">
                <a:solidFill>
                  <a:srgbClr val="502800"/>
                </a:solidFill>
              </a:rPr>
              <a:t>).</a:t>
            </a:r>
          </a:p>
        </p:txBody>
      </p:sp>
    </p:spTree>
    <p:extLst>
      <p:ext uri="{BB962C8B-B14F-4D97-AF65-F5344CB8AC3E}">
        <p14:creationId xmlns:p14="http://schemas.microsoft.com/office/powerpoint/2010/main" val="2022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200" b="1" dirty="0">
                <a:solidFill>
                  <a:srgbClr val="502800"/>
                </a:solidFill>
              </a:rPr>
              <a:t>The daughters of Lot bear Moab and Ammon  </a:t>
            </a:r>
            <a:r>
              <a:rPr lang="en-US" sz="3200" b="1" dirty="0">
                <a:solidFill>
                  <a:srgbClr val="C00000"/>
                </a:solidFill>
              </a:rPr>
              <a:t>Genesis 19:30-38</a:t>
            </a:r>
          </a:p>
          <a:p>
            <a:r>
              <a:rPr lang="en-US" b="1" dirty="0">
                <a:solidFill>
                  <a:srgbClr val="502800"/>
                </a:solidFill>
              </a:rPr>
              <a:t>In their mind, “no one left”  </a:t>
            </a:r>
            <a:r>
              <a:rPr lang="en-US" b="1" dirty="0">
                <a:solidFill>
                  <a:srgbClr val="C00000"/>
                </a:solidFill>
              </a:rPr>
              <a:t>Genesis 19:31</a:t>
            </a:r>
          </a:p>
          <a:p>
            <a:r>
              <a:rPr lang="en-US" b="1" dirty="0">
                <a:solidFill>
                  <a:srgbClr val="502800"/>
                </a:solidFill>
              </a:rPr>
              <a:t>In connection with Lot</a:t>
            </a:r>
          </a:p>
          <a:p>
            <a:pPr lvl="1"/>
            <a:r>
              <a:rPr lang="en-US" b="1" dirty="0">
                <a:solidFill>
                  <a:srgbClr val="502800"/>
                </a:solidFill>
              </a:rPr>
              <a:t>[</a:t>
            </a:r>
            <a:r>
              <a:rPr lang="en-US" b="1" dirty="0">
                <a:solidFill>
                  <a:srgbClr val="C00000"/>
                </a:solidFill>
              </a:rPr>
              <a:t>Deuteronomy 2:9, 19 </a:t>
            </a:r>
            <a:r>
              <a:rPr lang="en-US" b="1" dirty="0">
                <a:solidFill>
                  <a:srgbClr val="502800"/>
                </a:solidFill>
              </a:rPr>
              <a:t>KJV] 9 And the LORD said unto me, Distress not the Moabites, neither contend with them in battle: for I will not give thee of their land [for] a possession; because I have given </a:t>
            </a:r>
            <a:r>
              <a:rPr lang="en-US" b="1" dirty="0" err="1">
                <a:solidFill>
                  <a:srgbClr val="502800"/>
                </a:solidFill>
              </a:rPr>
              <a:t>Ar</a:t>
            </a:r>
            <a:r>
              <a:rPr lang="en-US" b="1" dirty="0">
                <a:solidFill>
                  <a:srgbClr val="502800"/>
                </a:solidFill>
              </a:rPr>
              <a:t> unto the children of Lot [for] a possession. ... </a:t>
            </a:r>
          </a:p>
          <a:p>
            <a:pPr lvl="1"/>
            <a:r>
              <a:rPr lang="en-US" b="1" dirty="0">
                <a:solidFill>
                  <a:srgbClr val="502800"/>
                </a:solidFill>
              </a:rPr>
              <a:t>19 And [when] thou </a:t>
            </a:r>
            <a:r>
              <a:rPr lang="en-US" b="1" dirty="0" err="1">
                <a:solidFill>
                  <a:srgbClr val="502800"/>
                </a:solidFill>
              </a:rPr>
              <a:t>comest</a:t>
            </a:r>
            <a:r>
              <a:rPr lang="en-US" b="1" dirty="0">
                <a:solidFill>
                  <a:srgbClr val="502800"/>
                </a:solidFill>
              </a:rPr>
              <a:t> nigh over against the children of Ammon, distress them not, nor meddle with them: for I will not give thee of the land of the children of Ammon [any] possession; because I have given it unto the children of Lot [for] a possession.</a:t>
            </a:r>
          </a:p>
          <a:p>
            <a:pPr marL="0" indent="0">
              <a:buNone/>
            </a:pPr>
            <a:endParaRPr lang="en-US" sz="3200" b="1" dirty="0">
              <a:solidFill>
                <a:srgbClr val="C00000"/>
              </a:solidFill>
            </a:endParaRPr>
          </a:p>
        </p:txBody>
      </p:sp>
    </p:spTree>
    <p:extLst>
      <p:ext uri="{BB962C8B-B14F-4D97-AF65-F5344CB8AC3E}">
        <p14:creationId xmlns:p14="http://schemas.microsoft.com/office/powerpoint/2010/main" val="401501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Summary and Application</a:t>
            </a:r>
          </a:p>
          <a:p>
            <a:r>
              <a:rPr lang="en-US" b="1" dirty="0">
                <a:solidFill>
                  <a:srgbClr val="502800"/>
                </a:solidFill>
              </a:rPr>
              <a:t>Both Abraham and Lot are gracious in hospitality – “forget not to entertain strangers…”  </a:t>
            </a:r>
            <a:r>
              <a:rPr lang="en-US" b="1" dirty="0">
                <a:solidFill>
                  <a:srgbClr val="C00000"/>
                </a:solidFill>
              </a:rPr>
              <a:t>Hebrews 13:2</a:t>
            </a:r>
          </a:p>
          <a:p>
            <a:r>
              <a:rPr lang="en-US" b="1" dirty="0">
                <a:solidFill>
                  <a:srgbClr val="502800"/>
                </a:solidFill>
              </a:rPr>
              <a:t>Nothing is too hard for the Lord (</a:t>
            </a:r>
            <a:r>
              <a:rPr lang="en-US" b="1" dirty="0">
                <a:solidFill>
                  <a:srgbClr val="C00000"/>
                </a:solidFill>
              </a:rPr>
              <a:t>Genesis 18:14, 17:17</a:t>
            </a:r>
            <a:r>
              <a:rPr lang="en-US" b="1" dirty="0">
                <a:solidFill>
                  <a:srgbClr val="502800"/>
                </a:solidFill>
              </a:rPr>
              <a:t>).  God’s creation is at the mercy of his will – God’s promises are not dependent on our perception of plausibility.</a:t>
            </a:r>
          </a:p>
          <a:p>
            <a:r>
              <a:rPr lang="en-US" b="1" dirty="0">
                <a:solidFill>
                  <a:srgbClr val="502800"/>
                </a:solidFill>
              </a:rPr>
              <a:t>God’s destruction of the wicked in Sodom and Gomorrah are an example against those who live ungodly  </a:t>
            </a:r>
            <a:r>
              <a:rPr lang="en-US" b="1" dirty="0">
                <a:solidFill>
                  <a:srgbClr val="C00000"/>
                </a:solidFill>
              </a:rPr>
              <a:t>2 Peter 2:6</a:t>
            </a:r>
            <a:endParaRPr lang="en-US" sz="3000" b="1" dirty="0">
              <a:solidFill>
                <a:srgbClr val="C00000"/>
              </a:solidFill>
            </a:endParaRPr>
          </a:p>
          <a:p>
            <a:pPr marL="0" indent="0">
              <a:buNone/>
            </a:pPr>
            <a:endParaRPr lang="en-US" sz="3200" b="1" dirty="0">
              <a:solidFill>
                <a:srgbClr val="502800"/>
              </a:solidFill>
            </a:endParaRPr>
          </a:p>
          <a:p>
            <a:pPr marL="0" indent="0">
              <a:buNone/>
            </a:pPr>
            <a:endParaRPr lang="en-US" sz="3200" b="1" dirty="0">
              <a:solidFill>
                <a:srgbClr val="502800"/>
              </a:solidFill>
            </a:endParaRPr>
          </a:p>
        </p:txBody>
      </p:sp>
    </p:spTree>
    <p:extLst>
      <p:ext uri="{BB962C8B-B14F-4D97-AF65-F5344CB8AC3E}">
        <p14:creationId xmlns:p14="http://schemas.microsoft.com/office/powerpoint/2010/main" val="122791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lnSpcReduction="10000"/>
          </a:bodyPr>
          <a:lstStyle/>
          <a:p>
            <a:pPr marL="0" indent="0">
              <a:buNone/>
            </a:pPr>
            <a:r>
              <a:rPr lang="en-US" sz="3200" b="1" dirty="0">
                <a:solidFill>
                  <a:srgbClr val="502800"/>
                </a:solidFill>
              </a:rPr>
              <a:t>Sodom</a:t>
            </a:r>
          </a:p>
          <a:p>
            <a:pPr marL="0" indent="0">
              <a:buNone/>
            </a:pPr>
            <a:r>
              <a:rPr lang="en-US" b="1" dirty="0">
                <a:solidFill>
                  <a:srgbClr val="502800"/>
                </a:solidFill>
              </a:rPr>
              <a:t>[Matthew 11:20-24 KJV] 20 Then began he to upbraid the cities wherein most of his mighty works were done, because they repented not: 21 Woe unto thee, </a:t>
            </a:r>
            <a:r>
              <a:rPr lang="en-US" b="1" dirty="0" err="1">
                <a:solidFill>
                  <a:srgbClr val="502800"/>
                </a:solidFill>
              </a:rPr>
              <a:t>Chorazin</a:t>
            </a:r>
            <a:r>
              <a:rPr lang="en-US" b="1" dirty="0">
                <a:solidFill>
                  <a:srgbClr val="502800"/>
                </a:solidFill>
              </a:rPr>
              <a:t>! woe unto thee, Bethsaida! for if the mighty works, which were done in you, had been done in </a:t>
            </a:r>
            <a:r>
              <a:rPr lang="en-US" b="1" dirty="0" err="1">
                <a:solidFill>
                  <a:srgbClr val="502800"/>
                </a:solidFill>
              </a:rPr>
              <a:t>Tyre</a:t>
            </a:r>
            <a:r>
              <a:rPr lang="en-US" b="1" dirty="0">
                <a:solidFill>
                  <a:srgbClr val="502800"/>
                </a:solidFill>
              </a:rPr>
              <a:t> and Sidon, they would have repented long ago in sackcloth and ashes. 22 But I say unto you, It shall be more tolerable for </a:t>
            </a:r>
            <a:r>
              <a:rPr lang="en-US" b="1" dirty="0" err="1">
                <a:solidFill>
                  <a:srgbClr val="502800"/>
                </a:solidFill>
              </a:rPr>
              <a:t>Tyre</a:t>
            </a:r>
            <a:r>
              <a:rPr lang="en-US" b="1" dirty="0">
                <a:solidFill>
                  <a:srgbClr val="502800"/>
                </a:solidFill>
              </a:rPr>
              <a:t> and Sidon at the day of judgment, than for you. 23 </a:t>
            </a:r>
            <a:r>
              <a:rPr lang="en-US" b="1" u="sng" dirty="0">
                <a:solidFill>
                  <a:srgbClr val="502800"/>
                </a:solidFill>
              </a:rPr>
              <a:t>And thou, Capernaum, which art exalted unto heaven, shalt be brought down to hell: for if the mighty works, which have been done in thee, had been done in Sodom, it would have remained until this day. 24 But I say unto you, That it shall be more tolerable for the land of Sodom in the day of judgment, than for thee.</a:t>
            </a:r>
            <a:endParaRPr lang="en-US" b="1" dirty="0">
              <a:solidFill>
                <a:srgbClr val="502800"/>
              </a:solidFill>
            </a:endParaRPr>
          </a:p>
          <a:p>
            <a:pPr marL="0" indent="0">
              <a:buNone/>
            </a:pPr>
            <a:endParaRPr lang="en-US" sz="3200" b="1" dirty="0">
              <a:solidFill>
                <a:srgbClr val="C00000"/>
              </a:solidFill>
            </a:endParaRPr>
          </a:p>
        </p:txBody>
      </p:sp>
    </p:spTree>
    <p:extLst>
      <p:ext uri="{BB962C8B-B14F-4D97-AF65-F5344CB8AC3E}">
        <p14:creationId xmlns:p14="http://schemas.microsoft.com/office/powerpoint/2010/main" val="60337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46887"/>
            <a:ext cx="8679180" cy="5523470"/>
          </a:xfrm>
        </p:spPr>
        <p:txBody>
          <a:bodyPr>
            <a:normAutofit fontScale="85000" lnSpcReduction="20000"/>
          </a:bodyPr>
          <a:lstStyle/>
          <a:p>
            <a:pPr marL="0" indent="0">
              <a:buNone/>
            </a:pPr>
            <a:r>
              <a:rPr lang="en-US" sz="3800" b="1" dirty="0">
                <a:solidFill>
                  <a:srgbClr val="502800"/>
                </a:solidFill>
              </a:rPr>
              <a:t>Review</a:t>
            </a:r>
          </a:p>
          <a:p>
            <a:pPr>
              <a:buFont typeface="Symbol" pitchFamily="2" charset="2"/>
              <a:buChar char="·"/>
            </a:pPr>
            <a:r>
              <a:rPr lang="en-US" altLang="zh-CN" b="1" dirty="0">
                <a:solidFill>
                  <a:srgbClr val="502800"/>
                </a:solidFill>
              </a:rPr>
              <a:t>God promises to make Abraham a great nation and a blessing to all families of the earth.  Abraham leaves his home in Ur for a land that God would show him. </a:t>
            </a:r>
            <a:r>
              <a:rPr lang="en-US" altLang="zh-CN" b="1" dirty="0">
                <a:solidFill>
                  <a:srgbClr val="C00000"/>
                </a:solidFill>
              </a:rPr>
              <a:t>Genesis 12:1-3</a:t>
            </a:r>
          </a:p>
          <a:p>
            <a:pPr>
              <a:buFont typeface="Symbol" pitchFamily="2" charset="2"/>
              <a:buChar char="·"/>
            </a:pPr>
            <a:r>
              <a:rPr lang="en-US" altLang="zh-CN" b="1" dirty="0">
                <a:solidFill>
                  <a:srgbClr val="502800"/>
                </a:solidFill>
              </a:rPr>
              <a:t>Abraham travels from Ur, to Haran, and then to Canaan.  Near Bethel and Ai, Abraham and Lot part ways.  Abraham dwells in Canaan, Lot in the cities of the plain.  </a:t>
            </a:r>
            <a:r>
              <a:rPr lang="en-US" altLang="zh-CN" b="1" dirty="0">
                <a:solidFill>
                  <a:srgbClr val="C00000"/>
                </a:solidFill>
              </a:rPr>
              <a:t>Genesis 13:12</a:t>
            </a:r>
          </a:p>
          <a:p>
            <a:pPr>
              <a:buFont typeface="Symbol" pitchFamily="2" charset="2"/>
              <a:buChar char="·"/>
            </a:pPr>
            <a:r>
              <a:rPr lang="en-US" altLang="zh-CN" b="1" dirty="0">
                <a:solidFill>
                  <a:srgbClr val="502800"/>
                </a:solidFill>
              </a:rPr>
              <a:t>Lot is captured, Abraham rescues him, then Abraham meets Melchizedek (king and priest) who blesses him.  </a:t>
            </a:r>
            <a:r>
              <a:rPr lang="en-US" altLang="zh-CN" b="1" dirty="0">
                <a:solidFill>
                  <a:srgbClr val="C00000"/>
                </a:solidFill>
              </a:rPr>
              <a:t>Genesis 14:18-20</a:t>
            </a:r>
          </a:p>
          <a:p>
            <a:pPr>
              <a:buFont typeface="Symbol" pitchFamily="2" charset="2"/>
              <a:buChar char="·"/>
            </a:pPr>
            <a:r>
              <a:rPr lang="en-US" altLang="zh-CN" b="1" dirty="0">
                <a:solidFill>
                  <a:srgbClr val="502800"/>
                </a:solidFill>
              </a:rPr>
              <a:t>God repeats his land promise to Abraham, but tells him that his descendants will be strangers in a land for 400 years.  </a:t>
            </a:r>
            <a:r>
              <a:rPr lang="en-US" altLang="zh-CN" b="1" dirty="0">
                <a:solidFill>
                  <a:srgbClr val="C00000"/>
                </a:solidFill>
              </a:rPr>
              <a:t>Genesis 15:13-16</a:t>
            </a:r>
          </a:p>
          <a:p>
            <a:pPr>
              <a:buFont typeface="Symbol" pitchFamily="2" charset="2"/>
              <a:buChar char="·"/>
            </a:pPr>
            <a:r>
              <a:rPr lang="en-US" altLang="zh-CN" b="1" dirty="0">
                <a:solidFill>
                  <a:srgbClr val="502800"/>
                </a:solidFill>
              </a:rPr>
              <a:t>Sarah gives her handmaid Hagar to Abraham for a wife.  Hagar bears a son named Ishmael.  </a:t>
            </a:r>
            <a:r>
              <a:rPr lang="en-US" altLang="zh-CN" b="1" dirty="0">
                <a:solidFill>
                  <a:srgbClr val="C00000"/>
                </a:solidFill>
              </a:rPr>
              <a:t>Genesis 16:3</a:t>
            </a:r>
          </a:p>
          <a:p>
            <a:pPr>
              <a:buFont typeface="Symbol" pitchFamily="2" charset="2"/>
              <a:buChar char="·"/>
            </a:pPr>
            <a:r>
              <a:rPr lang="en-US" altLang="zh-CN" b="1" dirty="0">
                <a:solidFill>
                  <a:srgbClr val="502800"/>
                </a:solidFill>
              </a:rPr>
              <a:t>When Abraham is 99, God promises Sarah a son named Isaac, and God’s covenant is with him.  But Ishmael will also become a great nation.  </a:t>
            </a:r>
            <a:r>
              <a:rPr lang="en-US" altLang="zh-CN" b="1" dirty="0">
                <a:solidFill>
                  <a:srgbClr val="C00000"/>
                </a:solidFill>
              </a:rPr>
              <a:t>Genesis 17:19-21</a:t>
            </a:r>
          </a:p>
        </p:txBody>
      </p:sp>
    </p:spTree>
    <p:extLst>
      <p:ext uri="{BB962C8B-B14F-4D97-AF65-F5344CB8AC3E}">
        <p14:creationId xmlns:p14="http://schemas.microsoft.com/office/powerpoint/2010/main" val="295035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C4AD32-AACD-7447-A1E7-40ED55598F96}"/>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C83FA29-C6FC-D843-B38A-DE7B2BFF3787}"/>
              </a:ext>
            </a:extLst>
          </p:cNvPr>
          <p:cNvSpPr/>
          <p:nvPr/>
        </p:nvSpPr>
        <p:spPr>
          <a:xfrm>
            <a:off x="4772842" y="4065373"/>
            <a:ext cx="446903" cy="206240"/>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287C68-5230-A743-B1B0-9813BDCB2382}"/>
              </a:ext>
            </a:extLst>
          </p:cNvPr>
          <p:cNvSpPr/>
          <p:nvPr/>
        </p:nvSpPr>
        <p:spPr>
          <a:xfrm>
            <a:off x="5219745" y="5589520"/>
            <a:ext cx="402681" cy="206241"/>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DC1EF703-FE5E-E347-9D96-9990006F5DB8}"/>
              </a:ext>
            </a:extLst>
          </p:cNvPr>
          <p:cNvSpPr>
            <a:spLocks noGrp="1"/>
          </p:cNvSpPr>
          <p:nvPr>
            <p:ph idx="1"/>
          </p:nvPr>
        </p:nvSpPr>
        <p:spPr/>
        <p:txBody>
          <a:bodyPr/>
          <a:lstStyle/>
          <a:p>
            <a:endParaRPr lang="en-US"/>
          </a:p>
        </p:txBody>
      </p:sp>
      <p:pic>
        <p:nvPicPr>
          <p:cNvPr id="12" name="Picture 4">
            <a:extLst>
              <a:ext uri="{FF2B5EF4-FFF2-40B4-BE49-F238E27FC236}">
                <a16:creationId xmlns:a16="http://schemas.microsoft.com/office/drawing/2014/main" id="{9E98C740-1761-3247-9D15-FF2567C99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318" y="605480"/>
            <a:ext cx="11631134" cy="5727793"/>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07C651BD-7806-B942-8919-AB4AEBEDA092}"/>
              </a:ext>
            </a:extLst>
          </p:cNvPr>
          <p:cNvSpPr/>
          <p:nvPr/>
        </p:nvSpPr>
        <p:spPr>
          <a:xfrm>
            <a:off x="4145346" y="2450757"/>
            <a:ext cx="537865" cy="341870"/>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57C398F-FD6F-C84C-B11B-8DF494776DB5}"/>
              </a:ext>
            </a:extLst>
          </p:cNvPr>
          <p:cNvSpPr/>
          <p:nvPr/>
        </p:nvSpPr>
        <p:spPr>
          <a:xfrm>
            <a:off x="7371880" y="4736755"/>
            <a:ext cx="499374" cy="354228"/>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40EEC1-5237-A345-98BC-3E7A8A36047F}"/>
              </a:ext>
            </a:extLst>
          </p:cNvPr>
          <p:cNvSpPr/>
          <p:nvPr/>
        </p:nvSpPr>
        <p:spPr>
          <a:xfrm>
            <a:off x="2762517" y="4168493"/>
            <a:ext cx="746509" cy="465142"/>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29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C4AD32-AACD-7447-A1E7-40ED55598F96}"/>
              </a:ext>
            </a:extLst>
          </p:cNvPr>
          <p:cNvSpPr/>
          <p:nvPr/>
        </p:nvSpPr>
        <p:spPr>
          <a:xfrm>
            <a:off x="0" y="12357"/>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EB30A147-33CC-D54A-B32A-3B98CE1A73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0308" y="-1495169"/>
            <a:ext cx="6298524" cy="860318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C83FA29-C6FC-D843-B38A-DE7B2BFF3787}"/>
              </a:ext>
            </a:extLst>
          </p:cNvPr>
          <p:cNvSpPr/>
          <p:nvPr/>
        </p:nvSpPr>
        <p:spPr>
          <a:xfrm>
            <a:off x="4772842" y="3964163"/>
            <a:ext cx="446903" cy="360702"/>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287C68-5230-A743-B1B0-9813BDCB2382}"/>
              </a:ext>
            </a:extLst>
          </p:cNvPr>
          <p:cNvSpPr/>
          <p:nvPr/>
        </p:nvSpPr>
        <p:spPr>
          <a:xfrm>
            <a:off x="5219745" y="5589520"/>
            <a:ext cx="501433" cy="242871"/>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7205B0-09AF-E341-A423-E34742CC2806}"/>
              </a:ext>
            </a:extLst>
          </p:cNvPr>
          <p:cNvSpPr/>
          <p:nvPr/>
        </p:nvSpPr>
        <p:spPr>
          <a:xfrm>
            <a:off x="4922468" y="3080655"/>
            <a:ext cx="699957" cy="360701"/>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E47B09-2F9B-0849-ACB8-2D0D03CB6DD8}"/>
              </a:ext>
            </a:extLst>
          </p:cNvPr>
          <p:cNvSpPr/>
          <p:nvPr/>
        </p:nvSpPr>
        <p:spPr>
          <a:xfrm>
            <a:off x="4499570" y="2217483"/>
            <a:ext cx="628484" cy="340365"/>
          </a:xfrm>
          <a:prstGeom prst="ellipse">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6A8D8F5-D472-CA43-B7F9-FAB4BED38830}"/>
              </a:ext>
            </a:extLst>
          </p:cNvPr>
          <p:cNvCxnSpPr>
            <a:cxnSpLocks/>
          </p:cNvCxnSpPr>
          <p:nvPr/>
        </p:nvCxnSpPr>
        <p:spPr>
          <a:xfrm>
            <a:off x="4349578" y="3876198"/>
            <a:ext cx="572890" cy="189176"/>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4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200" b="1" dirty="0">
                <a:solidFill>
                  <a:srgbClr val="502800"/>
                </a:solidFill>
              </a:rPr>
              <a:t>Overview of Our Study  </a:t>
            </a:r>
            <a:r>
              <a:rPr lang="en-US" sz="3200" b="1" dirty="0">
                <a:solidFill>
                  <a:srgbClr val="C00000"/>
                </a:solidFill>
              </a:rPr>
              <a:t>Genesis 18 - 19</a:t>
            </a:r>
          </a:p>
          <a:p>
            <a:pPr>
              <a:buFont typeface="Symbol" pitchFamily="2" charset="2"/>
              <a:buChar char="·"/>
            </a:pPr>
            <a:r>
              <a:rPr lang="en-US" altLang="zh-CN" b="1" dirty="0">
                <a:solidFill>
                  <a:srgbClr val="502800"/>
                </a:solidFill>
              </a:rPr>
              <a:t>Abraham and Lot are examples of those who “entertained angels unaware”  </a:t>
            </a:r>
            <a:r>
              <a:rPr lang="en-US" altLang="zh-CN" b="1" dirty="0">
                <a:solidFill>
                  <a:srgbClr val="C00000"/>
                </a:solidFill>
              </a:rPr>
              <a:t>Hebrews 13:2</a:t>
            </a:r>
          </a:p>
          <a:p>
            <a:pPr>
              <a:buFont typeface="Symbol" pitchFamily="2" charset="2"/>
              <a:buChar char="·"/>
            </a:pPr>
            <a:r>
              <a:rPr lang="en-US" altLang="zh-CN" b="1" dirty="0">
                <a:solidFill>
                  <a:srgbClr val="502800"/>
                </a:solidFill>
              </a:rPr>
              <a:t>Angels appear to Abraham and Sarah and promise them a son.  They tell of the coming destruction to Sodom and Gomorrah.  Abraham entreats God to spare them if 10 righteous can be found.</a:t>
            </a:r>
          </a:p>
          <a:p>
            <a:pPr>
              <a:buFont typeface="Symbol" pitchFamily="2" charset="2"/>
              <a:buChar char="·"/>
            </a:pPr>
            <a:r>
              <a:rPr lang="en-US" altLang="zh-CN" b="1" dirty="0">
                <a:solidFill>
                  <a:srgbClr val="502800"/>
                </a:solidFill>
              </a:rPr>
              <a:t>Angels appear to Lot.  While they lodge with Lot, the men of the Sodom accost Lot and demand that the visitors be given to them.  The angels show mercy to Lot and his family and bring them out of the city.  God destroys the wicked cities.  Moab and Ammon are born of Lot.</a:t>
            </a:r>
          </a:p>
          <a:p>
            <a:pPr>
              <a:buFont typeface="Symbol" pitchFamily="2" charset="2"/>
              <a:buChar char="·"/>
            </a:pPr>
            <a:endParaRPr lang="en-US" altLang="zh-CN" b="1" dirty="0">
              <a:solidFill>
                <a:srgbClr val="C00000"/>
              </a:solidFill>
            </a:endParaRPr>
          </a:p>
          <a:p>
            <a:pPr>
              <a:buFont typeface="Symbol" pitchFamily="2" charset="2"/>
              <a:buChar char="·"/>
            </a:pPr>
            <a:endParaRPr lang="en-US" altLang="zh-CN" b="1" dirty="0">
              <a:solidFill>
                <a:srgbClr val="C00000"/>
              </a:solidFill>
            </a:endParaRPr>
          </a:p>
        </p:txBody>
      </p:sp>
    </p:spTree>
    <p:extLst>
      <p:ext uri="{BB962C8B-B14F-4D97-AF65-F5344CB8AC3E}">
        <p14:creationId xmlns:p14="http://schemas.microsoft.com/office/powerpoint/2010/main" val="412722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200" b="1" dirty="0">
                <a:solidFill>
                  <a:srgbClr val="502800"/>
                </a:solidFill>
              </a:rPr>
              <a:t>Three Men Visit Abraham  </a:t>
            </a:r>
            <a:r>
              <a:rPr lang="en-US" sz="3200" b="1" dirty="0">
                <a:solidFill>
                  <a:srgbClr val="C00000"/>
                </a:solidFill>
              </a:rPr>
              <a:t>Genesis 18:1-15</a:t>
            </a:r>
          </a:p>
          <a:p>
            <a:pPr>
              <a:buFont typeface="Symbol" pitchFamily="2" charset="2"/>
              <a:buChar char="·"/>
            </a:pPr>
            <a:r>
              <a:rPr lang="en-US" altLang="zh-CN" b="1" dirty="0">
                <a:solidFill>
                  <a:srgbClr val="502800"/>
                </a:solidFill>
              </a:rPr>
              <a:t>Abraham and Sarah prepare food for the visitors  </a:t>
            </a:r>
            <a:r>
              <a:rPr lang="en-US" altLang="zh-CN" b="1" dirty="0">
                <a:solidFill>
                  <a:srgbClr val="C00000"/>
                </a:solidFill>
              </a:rPr>
              <a:t>Genesis 18:1-8</a:t>
            </a:r>
          </a:p>
          <a:p>
            <a:pPr marL="457200" lvl="1" indent="0">
              <a:buNone/>
            </a:pPr>
            <a:r>
              <a:rPr lang="en-US" b="1" dirty="0">
                <a:solidFill>
                  <a:srgbClr val="502800"/>
                </a:solidFill>
              </a:rPr>
              <a:t>[</a:t>
            </a:r>
            <a:r>
              <a:rPr lang="en-US" b="1" dirty="0">
                <a:solidFill>
                  <a:srgbClr val="C00000"/>
                </a:solidFill>
              </a:rPr>
              <a:t>Hebrews 13:2 </a:t>
            </a:r>
            <a:r>
              <a:rPr lang="en-US" b="1" dirty="0">
                <a:solidFill>
                  <a:srgbClr val="502800"/>
                </a:solidFill>
              </a:rPr>
              <a:t>KJV] 2 Be not forgetful to entertain strangers: for thereby some have entertained angels unawares.</a:t>
            </a:r>
          </a:p>
          <a:p>
            <a:pPr>
              <a:buFont typeface="Symbol" pitchFamily="2" charset="2"/>
              <a:buChar char="·"/>
            </a:pPr>
            <a:r>
              <a:rPr lang="en-US" altLang="zh-CN" b="1" dirty="0">
                <a:solidFill>
                  <a:srgbClr val="502800"/>
                </a:solidFill>
              </a:rPr>
              <a:t>The Lord promises Sarah a child  </a:t>
            </a:r>
            <a:r>
              <a:rPr lang="en-US" altLang="zh-CN" b="1" dirty="0">
                <a:solidFill>
                  <a:srgbClr val="C00000"/>
                </a:solidFill>
              </a:rPr>
              <a:t>Genesis 18:9-15</a:t>
            </a:r>
          </a:p>
          <a:p>
            <a:pPr lvl="1">
              <a:buFont typeface="Symbol" pitchFamily="2" charset="2"/>
              <a:buChar char="·"/>
            </a:pPr>
            <a:r>
              <a:rPr lang="en-US" altLang="zh-CN" b="1" dirty="0">
                <a:solidFill>
                  <a:srgbClr val="502800"/>
                </a:solidFill>
              </a:rPr>
              <a:t>The Lord would return to her at the time of life (ESV – about this time next year)</a:t>
            </a:r>
          </a:p>
          <a:p>
            <a:pPr lvl="1">
              <a:buFont typeface="Symbol" pitchFamily="2" charset="2"/>
              <a:buChar char="·"/>
            </a:pPr>
            <a:r>
              <a:rPr lang="en-US" altLang="zh-CN" b="1" dirty="0">
                <a:solidFill>
                  <a:srgbClr val="502800"/>
                </a:solidFill>
              </a:rPr>
              <a:t>Sarah laughs now in disbelief, but later with Joy  </a:t>
            </a:r>
            <a:r>
              <a:rPr lang="en-US" altLang="zh-CN" b="1" dirty="0">
                <a:solidFill>
                  <a:srgbClr val="C00000"/>
                </a:solidFill>
              </a:rPr>
              <a:t>Genesis 21:6-7</a:t>
            </a:r>
          </a:p>
          <a:p>
            <a:pPr lvl="1">
              <a:buFont typeface="Symbol" pitchFamily="2" charset="2"/>
              <a:buChar char="·"/>
            </a:pPr>
            <a:r>
              <a:rPr lang="en-US" altLang="zh-CN" b="1" dirty="0">
                <a:solidFill>
                  <a:srgbClr val="502800"/>
                </a:solidFill>
              </a:rPr>
              <a:t>Is anything too hard for the Lord?  If God can speak matter into existence from nothing, and breathe life into that matter, can he not manipulate that same matter that he created and animated?</a:t>
            </a:r>
            <a:endParaRPr lang="en-US" altLang="zh-CN" b="1" dirty="0">
              <a:solidFill>
                <a:srgbClr val="C00000"/>
              </a:solidFill>
            </a:endParaRPr>
          </a:p>
        </p:txBody>
      </p:sp>
    </p:spTree>
    <p:extLst>
      <p:ext uri="{BB962C8B-B14F-4D97-AF65-F5344CB8AC3E}">
        <p14:creationId xmlns:p14="http://schemas.microsoft.com/office/powerpoint/2010/main" val="252051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92500"/>
          </a:bodyPr>
          <a:lstStyle/>
          <a:p>
            <a:pPr marL="0" indent="0">
              <a:buNone/>
            </a:pPr>
            <a:r>
              <a:rPr lang="en-US" sz="3500" b="1" dirty="0">
                <a:solidFill>
                  <a:srgbClr val="502800"/>
                </a:solidFill>
              </a:rPr>
              <a:t>Abraham Intercedes for Sodom  </a:t>
            </a:r>
            <a:r>
              <a:rPr lang="en-US" sz="3500" b="1" dirty="0">
                <a:solidFill>
                  <a:srgbClr val="C00000"/>
                </a:solidFill>
              </a:rPr>
              <a:t>Genesis 18:16-33</a:t>
            </a:r>
          </a:p>
          <a:p>
            <a:pPr>
              <a:buFont typeface="Symbol" pitchFamily="2" charset="2"/>
              <a:buChar char="·"/>
            </a:pPr>
            <a:r>
              <a:rPr lang="en-US" altLang="zh-CN" b="1" dirty="0">
                <a:solidFill>
                  <a:srgbClr val="502800"/>
                </a:solidFill>
              </a:rPr>
              <a:t>The men leave Abraham to visit Sodom  </a:t>
            </a:r>
            <a:r>
              <a:rPr lang="en-US" altLang="zh-CN" b="1" dirty="0">
                <a:solidFill>
                  <a:srgbClr val="C00000"/>
                </a:solidFill>
              </a:rPr>
              <a:t>Genesis 18:16-22</a:t>
            </a:r>
          </a:p>
          <a:p>
            <a:pPr>
              <a:buFont typeface="Symbol" pitchFamily="2" charset="2"/>
              <a:buChar char="·"/>
            </a:pPr>
            <a:r>
              <a:rPr lang="en-US" b="1" dirty="0">
                <a:solidFill>
                  <a:srgbClr val="502800"/>
                </a:solidFill>
              </a:rPr>
              <a:t>The Lord desires to reveal to Abraham his plan to destroy Sodom.  The Lord says, 1) Abraham will surely become a great nation, and 2) all the nations of the earth will be blessed in him, and 3) I know that he will command his children to keep my way (or, I’ve chosen him to command his children to keep my way, ESV) – that I may bless him.  Is God’s point that he wants Abraham to be able to use God’s judgment against these cities as a means to teach his children – just as Peter and Jude use it as an example to us of God’s vengeance (</a:t>
            </a:r>
            <a:r>
              <a:rPr lang="en-US" b="1" dirty="0">
                <a:solidFill>
                  <a:srgbClr val="C00000"/>
                </a:solidFill>
              </a:rPr>
              <a:t>2 Peter 2:6; Jude 3-7</a:t>
            </a:r>
            <a:r>
              <a:rPr lang="en-US" b="1" dirty="0">
                <a:solidFill>
                  <a:srgbClr val="502800"/>
                </a:solidFill>
              </a:rPr>
              <a:t>)?  God chose Abraham to command his children – so that he could bless him.  </a:t>
            </a:r>
            <a:endParaRPr lang="en-US" altLang="zh-CN" b="1" dirty="0">
              <a:solidFill>
                <a:srgbClr val="502800"/>
              </a:solidFill>
            </a:endParaRPr>
          </a:p>
          <a:p>
            <a:pPr>
              <a:buFont typeface="Symbol" pitchFamily="2" charset="2"/>
              <a:buChar char="·"/>
            </a:pPr>
            <a:endParaRPr lang="en-US" altLang="zh-CN" b="1" dirty="0">
              <a:solidFill>
                <a:srgbClr val="C00000"/>
              </a:solidFill>
            </a:endParaRPr>
          </a:p>
        </p:txBody>
      </p:sp>
    </p:spTree>
    <p:extLst>
      <p:ext uri="{BB962C8B-B14F-4D97-AF65-F5344CB8AC3E}">
        <p14:creationId xmlns:p14="http://schemas.microsoft.com/office/powerpoint/2010/main" val="235413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fontScale="85000" lnSpcReduction="10000"/>
          </a:bodyPr>
          <a:lstStyle/>
          <a:p>
            <a:pPr marL="0" indent="0">
              <a:buNone/>
            </a:pPr>
            <a:r>
              <a:rPr lang="en-US" sz="3200" b="1" dirty="0">
                <a:solidFill>
                  <a:srgbClr val="502800"/>
                </a:solidFill>
              </a:rPr>
              <a:t>Abraham Intercedes for Sodom  </a:t>
            </a:r>
            <a:r>
              <a:rPr lang="en-US" sz="3200" b="1" dirty="0">
                <a:solidFill>
                  <a:srgbClr val="C00000"/>
                </a:solidFill>
              </a:rPr>
              <a:t>Genesis 18:16-33</a:t>
            </a:r>
          </a:p>
          <a:p>
            <a:pPr>
              <a:buFont typeface="Symbol" pitchFamily="2" charset="2"/>
              <a:buChar char="·"/>
            </a:pPr>
            <a:r>
              <a:rPr lang="en-US" altLang="zh-CN" b="1" dirty="0">
                <a:solidFill>
                  <a:srgbClr val="502800"/>
                </a:solidFill>
              </a:rPr>
              <a:t>Abraham entreats God on behalf of Sodom.  Would God spare the city for the sake of the righteous there?  For 50, 45, 40, 30, 20 or 10?  </a:t>
            </a:r>
            <a:r>
              <a:rPr lang="en-US" altLang="zh-CN" b="1" dirty="0">
                <a:solidFill>
                  <a:srgbClr val="C00000"/>
                </a:solidFill>
              </a:rPr>
              <a:t>Genesis 18:23-33</a:t>
            </a:r>
          </a:p>
          <a:p>
            <a:pPr>
              <a:buFont typeface="Symbol" pitchFamily="2" charset="2"/>
              <a:buChar char="·"/>
            </a:pPr>
            <a:r>
              <a:rPr lang="en-US" altLang="zh-CN" b="1" u="sng" dirty="0">
                <a:solidFill>
                  <a:srgbClr val="502800"/>
                </a:solidFill>
              </a:rPr>
              <a:t>”Shall not the judge of all the earth do right” </a:t>
            </a:r>
            <a:r>
              <a:rPr lang="en-US" altLang="zh-CN" b="1" dirty="0">
                <a:solidFill>
                  <a:srgbClr val="502800"/>
                </a:solidFill>
              </a:rPr>
              <a:t>(Genesis 18:15)  Man is evil, God is good – and his judgments are always right.  Never think to accuse God of doing wrong in your life.  By design, this world is temporary – it is not meant to be heaven.</a:t>
            </a:r>
          </a:p>
          <a:p>
            <a:pPr lvl="1">
              <a:buFont typeface="Symbol" pitchFamily="2" charset="2"/>
              <a:buChar char="·"/>
            </a:pPr>
            <a:r>
              <a:rPr lang="en-US" b="1" dirty="0">
                <a:solidFill>
                  <a:srgbClr val="502800"/>
                </a:solidFill>
              </a:rPr>
              <a:t>[2Peter 3:11-15 KJV] 11 [Seeing] then [that] all these things shall be dissolved, what manner [of persons] ought ye to be in [all] holy conversation and godliness, 12 Looking for and hasting unto the coming of the day of God, wherein the heavens being on fire shall be dissolved, and the elements shall melt with fervent heat? 13 </a:t>
            </a:r>
            <a:r>
              <a:rPr lang="en-US" b="1" u="sng" dirty="0">
                <a:solidFill>
                  <a:srgbClr val="502800"/>
                </a:solidFill>
              </a:rPr>
              <a:t>Nevertheless we, according to his promise, look for new heavens and a new earth, wherein dwelleth righteousness</a:t>
            </a:r>
            <a:r>
              <a:rPr lang="en-US" b="1" dirty="0">
                <a:solidFill>
                  <a:srgbClr val="502800"/>
                </a:solidFill>
              </a:rPr>
              <a:t>. 14 Wherefore, beloved, seeing that ye look for such things, be diligent that ye may be found of him in peace, without spot, and blameless. 15 And account [that] the longsuffering of our Lord [is] salvation; even as our beloved brother Paul also according to the wisdom given unto him hath written unto you;</a:t>
            </a:r>
          </a:p>
        </p:txBody>
      </p:sp>
    </p:spTree>
    <p:extLst>
      <p:ext uri="{BB962C8B-B14F-4D97-AF65-F5344CB8AC3E}">
        <p14:creationId xmlns:p14="http://schemas.microsoft.com/office/powerpoint/2010/main" val="139302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523470"/>
          </a:xfrm>
        </p:spPr>
        <p:txBody>
          <a:bodyPr>
            <a:normAutofit/>
          </a:bodyPr>
          <a:lstStyle/>
          <a:p>
            <a:pPr marL="0" indent="0">
              <a:buNone/>
            </a:pPr>
            <a:r>
              <a:rPr lang="en-US" sz="3200" b="1" dirty="0">
                <a:solidFill>
                  <a:srgbClr val="502800"/>
                </a:solidFill>
              </a:rPr>
              <a:t>Sodom and Gomorrah are Destroyed  </a:t>
            </a:r>
            <a:r>
              <a:rPr lang="en-US" sz="3200" b="1" dirty="0">
                <a:solidFill>
                  <a:srgbClr val="C00000"/>
                </a:solidFill>
              </a:rPr>
              <a:t>Genesis 19:1-29</a:t>
            </a:r>
          </a:p>
          <a:p>
            <a:pPr>
              <a:buFont typeface="Symbol" pitchFamily="2" charset="2"/>
              <a:buChar char="·"/>
            </a:pPr>
            <a:r>
              <a:rPr lang="en-US" altLang="zh-CN" b="1" dirty="0">
                <a:solidFill>
                  <a:srgbClr val="502800"/>
                </a:solidFill>
              </a:rPr>
              <a:t>Lot entreats the angels to lodge with him  </a:t>
            </a:r>
            <a:r>
              <a:rPr lang="en-US" altLang="zh-CN" b="1" dirty="0">
                <a:solidFill>
                  <a:srgbClr val="C00000"/>
                </a:solidFill>
              </a:rPr>
              <a:t>Genesis 19:1-3</a:t>
            </a:r>
          </a:p>
          <a:p>
            <a:pPr>
              <a:buFont typeface="Symbol" pitchFamily="2" charset="2"/>
              <a:buChar char="·"/>
            </a:pPr>
            <a:r>
              <a:rPr lang="en-US" altLang="zh-CN" b="1" dirty="0">
                <a:solidFill>
                  <a:srgbClr val="502800"/>
                </a:solidFill>
              </a:rPr>
              <a:t>The men of the city accost Lot for the visitors  </a:t>
            </a:r>
            <a:r>
              <a:rPr lang="en-US" altLang="zh-CN" b="1" dirty="0">
                <a:solidFill>
                  <a:srgbClr val="C00000"/>
                </a:solidFill>
              </a:rPr>
              <a:t>Genesis 19:4-11</a:t>
            </a:r>
          </a:p>
        </p:txBody>
      </p:sp>
    </p:spTree>
    <p:extLst>
      <p:ext uri="{BB962C8B-B14F-4D97-AF65-F5344CB8AC3E}">
        <p14:creationId xmlns:p14="http://schemas.microsoft.com/office/powerpoint/2010/main" val="280206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48160</TotalTime>
  <Words>1599</Words>
  <Application>Microsoft Macintosh PowerPoint</Application>
  <PresentationFormat>On-screen Show (4:3)</PresentationFormat>
  <Paragraphs>73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等线</vt:lpstr>
      <vt:lpstr>Arial</vt:lpstr>
      <vt:lpstr>Calibri</vt:lpstr>
      <vt:lpstr>Calibri Light</vt:lpstr>
      <vt:lpstr>Symbol</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jandtsmith4@gmail.com</dc:creator>
  <cp:lastModifiedBy>Brent Siota</cp:lastModifiedBy>
  <cp:revision>358</cp:revision>
  <cp:lastPrinted>2022-11-07T14:08:01Z</cp:lastPrinted>
  <dcterms:created xsi:type="dcterms:W3CDTF">2022-07-08T00:25:29Z</dcterms:created>
  <dcterms:modified xsi:type="dcterms:W3CDTF">2022-12-14T07:04:53Z</dcterms:modified>
</cp:coreProperties>
</file>